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66" r:id="rId4"/>
    <p:sldId id="257" r:id="rId5"/>
    <p:sldId id="259" r:id="rId6"/>
    <p:sldId id="261" r:id="rId7"/>
    <p:sldId id="263" r:id="rId8"/>
    <p:sldId id="262" r:id="rId9"/>
    <p:sldId id="264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59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4268-3E35-4589-B171-3B4C45664C8F}" type="datetimeFigureOut">
              <a:rPr lang="en-GB" smtClean="0"/>
              <a:t>11/09/2013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093D-A018-4400-8EB3-1187AAE0EEB7}" type="slidenum">
              <a:rPr lang="en-GB" smtClean="0"/>
              <a:t>‹#›</a:t>
            </a:fld>
            <a:endParaRPr lang="en-GB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500"/>
                    </a14:imgEffect>
                    <a14:imgEffect>
                      <a14:saturation sat="1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83" y="-99392"/>
            <a:ext cx="9189783" cy="70218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6095881"/>
            <a:ext cx="1404874" cy="716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4268-3E35-4589-B171-3B4C45664C8F}" type="datetimeFigureOut">
              <a:rPr lang="en-GB" smtClean="0"/>
              <a:t>11/09/2013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093D-A018-4400-8EB3-1187AAE0EEB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4268-3E35-4589-B171-3B4C45664C8F}" type="datetimeFigureOut">
              <a:rPr lang="en-GB" smtClean="0"/>
              <a:t>11/09/2013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093D-A018-4400-8EB3-1187AAE0EEB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61000"/>
            <a:duotone>
              <a:schemeClr val="bg2">
                <a:shade val="3000"/>
                <a:satMod val="110000"/>
              </a:schemeClr>
              <a:schemeClr val="bg2">
                <a:tint val="60000"/>
                <a:satMod val="425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4268-3E35-4589-B171-3B4C45664C8F}" type="datetimeFigureOut">
              <a:rPr lang="en-GB" smtClean="0"/>
              <a:t>11/09/2013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093D-A018-4400-8EB3-1187AAE0EEB7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4268-3E35-4589-B171-3B4C45664C8F}" type="datetimeFigureOut">
              <a:rPr lang="en-GB" smtClean="0"/>
              <a:t>11/09/2013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B78B093D-A018-4400-8EB3-1187AAE0EEB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4268-3E35-4589-B171-3B4C45664C8F}" type="datetimeFigureOut">
              <a:rPr lang="en-GB" smtClean="0"/>
              <a:t>11/09/2013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093D-A018-4400-8EB3-1187AAE0EEB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4268-3E35-4589-B171-3B4C45664C8F}" type="datetimeFigureOut">
              <a:rPr lang="en-GB" smtClean="0"/>
              <a:t>11/09/2013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093D-A018-4400-8EB3-1187AAE0EEB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4268-3E35-4589-B171-3B4C45664C8F}" type="datetimeFigureOut">
              <a:rPr lang="en-GB" smtClean="0"/>
              <a:t>11/09/2013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093D-A018-4400-8EB3-1187AAE0EEB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4268-3E35-4589-B171-3B4C45664C8F}" type="datetimeFigureOut">
              <a:rPr lang="en-GB" smtClean="0"/>
              <a:t>11/09/2013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093D-A018-4400-8EB3-1187AAE0EEB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4268-3E35-4589-B171-3B4C45664C8F}" type="datetimeFigureOut">
              <a:rPr lang="en-GB" smtClean="0"/>
              <a:t>11/09/2013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093D-A018-4400-8EB3-1187AAE0EEB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4268-3E35-4589-B171-3B4C45664C8F}" type="datetimeFigureOut">
              <a:rPr lang="en-GB" smtClean="0"/>
              <a:t>11/09/2013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B093D-A018-4400-8EB3-1187AAE0EEB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duotone>
              <a:prstClr val="black"/>
              <a:schemeClr val="accent6">
                <a:tint val="45000"/>
                <a:satMod val="40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625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32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89" y="0"/>
            <a:ext cx="9298305" cy="7104722"/>
          </a:xfrm>
          <a:prstGeom prst="rect">
            <a:avLst/>
          </a:prstGeom>
        </p:spPr>
      </p:pic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E21B4268-3E35-4589-B171-3B4C45664C8F}" type="datetimeFigureOut">
              <a:rPr lang="en-GB" smtClean="0"/>
              <a:t>11/09/2013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78B093D-A018-4400-8EB3-1187AAE0EEB7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accent5">
              <a:lumMod val="40000"/>
              <a:lumOff val="60000"/>
            </a:schemeClr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Formal436 BT" pitchFamily="66" charset="0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83" y="-99392"/>
            <a:ext cx="9189783" cy="7021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6095881"/>
            <a:ext cx="1404874" cy="716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83" y="-99392"/>
            <a:ext cx="9189784" cy="702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6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3910">
        <p14:vortex dir="r"/>
      </p:transition>
    </mc:Choice>
    <mc:Fallback xmlns="">
      <p:transition spd="slow" advTm="1391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99392"/>
            <a:ext cx="9532568" cy="7200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9632" y="2348880"/>
            <a:ext cx="7704855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GB" sz="9600" dirty="0" smtClean="0">
                <a:latin typeface="Formal436 BT" pitchFamily="66" charset="0"/>
              </a:rPr>
              <a:t>Thank </a:t>
            </a:r>
            <a:r>
              <a:rPr lang="en-GB" sz="9600" dirty="0">
                <a:latin typeface="Formal436 BT" pitchFamily="66" charset="0"/>
              </a:rPr>
              <a:t>You!</a:t>
            </a:r>
            <a:endParaRPr lang="en-GB" sz="9600" dirty="0"/>
          </a:p>
        </p:txBody>
      </p:sp>
      <p:sp>
        <p:nvSpPr>
          <p:cNvPr id="9" name="TextBox 8"/>
          <p:cNvSpPr txBox="1"/>
          <p:nvPr/>
        </p:nvSpPr>
        <p:spPr>
          <a:xfrm>
            <a:off x="1233848" y="2289254"/>
            <a:ext cx="7704855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GB" sz="9600" dirty="0" smtClean="0">
                <a:solidFill>
                  <a:srgbClr val="0070C0"/>
                </a:solidFill>
                <a:latin typeface="Formal436 BT" pitchFamily="66" charset="0"/>
              </a:rPr>
              <a:t>Thank </a:t>
            </a:r>
            <a:r>
              <a:rPr lang="en-GB" sz="9600" dirty="0">
                <a:solidFill>
                  <a:srgbClr val="0070C0"/>
                </a:solidFill>
                <a:latin typeface="Formal436 BT" pitchFamily="66" charset="0"/>
              </a:rPr>
              <a:t>You!</a:t>
            </a:r>
            <a:endParaRPr lang="en-GB" sz="9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00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18921">
        <p14:ripple/>
      </p:transition>
    </mc:Choice>
    <mc:Fallback xmlns="">
      <p:transition spd="slow" advTm="1892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71" y="1753735"/>
            <a:ext cx="3929514" cy="1459241"/>
          </a:xfrm>
        </p:spPr>
        <p:txBody>
          <a:bodyPr>
            <a:normAutofit fontScale="25000" lnSpcReduction="20000"/>
          </a:bodyPr>
          <a:lstStyle/>
          <a:p>
            <a:pPr lvl="0">
              <a:lnSpc>
                <a:spcPct val="120000"/>
              </a:lnSpc>
            </a:pPr>
            <a:r>
              <a:rPr lang="en-GB" sz="8400" dirty="0" smtClean="0"/>
              <a:t>Commemorate the contribution made by people from Marlow in World War One</a:t>
            </a:r>
          </a:p>
          <a:p>
            <a:pPr marL="137160" indent="0" algn="ctr">
              <a:buNone/>
            </a:pPr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072" y="1844824"/>
            <a:ext cx="4855334" cy="29523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072" y="1962264"/>
            <a:ext cx="4903899" cy="271744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5496" y="3212976"/>
            <a:ext cx="3929514" cy="1080120"/>
          </a:xfrm>
          <a:prstGeom prst="rect">
            <a:avLst/>
          </a:prstGeom>
        </p:spPr>
        <p:txBody>
          <a:bodyPr vert="horz">
            <a:normAutofit fontScale="25000" lnSpcReduction="20000"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8400" dirty="0" smtClean="0"/>
              <a:t>Explain the involvement of the people of Marlow in WW1 - at home and in battle</a:t>
            </a:r>
            <a:endParaRPr lang="en-GB" sz="8400" dirty="0"/>
          </a:p>
          <a:p>
            <a:pPr marL="137160" indent="0" algn="ctr">
              <a:buFont typeface="Wingdings 2"/>
              <a:buNone/>
            </a:pPr>
            <a:endParaRPr lang="en-GB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5496" y="4319385"/>
            <a:ext cx="3929514" cy="45719"/>
          </a:xfrm>
          <a:prstGeom prst="rect">
            <a:avLst/>
          </a:prstGeom>
        </p:spPr>
        <p:txBody>
          <a:bodyPr vert="horz">
            <a:normAutofit fontScale="25000" lnSpcReduction="20000"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8400" dirty="0" smtClean="0"/>
              <a:t>Provide a lasting record of the commemoration for future generations</a:t>
            </a:r>
          </a:p>
          <a:p>
            <a:pPr>
              <a:lnSpc>
                <a:spcPct val="120000"/>
              </a:lnSpc>
            </a:pPr>
            <a:r>
              <a:rPr lang="en-GB" sz="8400" dirty="0" smtClean="0"/>
              <a:t>Involve the whole community</a:t>
            </a:r>
            <a:endParaRPr lang="en-GB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720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8246">
        <p14:gallery dir="l"/>
      </p:transition>
    </mc:Choice>
    <mc:Fallback xmlns="">
      <p:transition spd="slow" advTm="282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  <p:bldP spid="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526228" cy="1143000"/>
          </a:xfrm>
        </p:spPr>
        <p:txBody>
          <a:bodyPr/>
          <a:lstStyle/>
          <a:p>
            <a:r>
              <a:rPr lang="en-GB" dirty="0" smtClean="0"/>
              <a:t>Principles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840" y="1336520"/>
            <a:ext cx="3466728" cy="2664296"/>
          </a:xfrm>
        </p:spPr>
        <p:txBody>
          <a:bodyPr>
            <a:normAutofit fontScale="92500" lnSpcReduction="10000"/>
          </a:bodyPr>
          <a:lstStyle/>
          <a:p>
            <a:pPr marL="285750" lvl="0" indent="-28575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dirty="0"/>
              <a:t>Inclusivity of all communities</a:t>
            </a:r>
          </a:p>
          <a:p>
            <a:pPr marL="285750" lvl="0" indent="-28575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dirty="0"/>
              <a:t>Engagement </a:t>
            </a:r>
            <a:r>
              <a:rPr lang="en-GB" sz="2400" dirty="0" smtClean="0"/>
              <a:t>with all </a:t>
            </a:r>
            <a:r>
              <a:rPr lang="en-GB" sz="2400" dirty="0"/>
              <a:t>relevant organisations </a:t>
            </a:r>
          </a:p>
          <a:p>
            <a:pPr marL="285750" lvl="0" indent="-28575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400" dirty="0" smtClean="0"/>
              <a:t>Co-ordinate </a:t>
            </a:r>
            <a:r>
              <a:rPr lang="en-GB" sz="2400" dirty="0"/>
              <a:t>and achieve objectives through existing </a:t>
            </a:r>
            <a:r>
              <a:rPr lang="en-GB" sz="2400" dirty="0" smtClean="0"/>
              <a:t>organisations</a:t>
            </a:r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88640"/>
            <a:ext cx="4844085" cy="6408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73" y="188639"/>
            <a:ext cx="4316625" cy="654848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51520" y="4000816"/>
            <a:ext cx="3466728" cy="27363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200" dirty="0" smtClean="0"/>
              <a:t>Create opportunities for people to contribute and learn </a:t>
            </a:r>
          </a:p>
          <a:p>
            <a:pPr marL="285750" indent="-285750">
              <a:lnSpc>
                <a:spcPct val="110000"/>
              </a:lnSpc>
              <a:buFont typeface="Arial" pitchFamily="34" charset="0"/>
              <a:buChar char="•"/>
            </a:pPr>
            <a:r>
              <a:rPr lang="en-GB" sz="2200" dirty="0" smtClean="0"/>
              <a:t>Promote the involvement of young people, especially those at school</a:t>
            </a:r>
          </a:p>
          <a:p>
            <a:pPr marL="137160" indent="0" algn="ctr">
              <a:buFont typeface="Wingdings 2"/>
              <a:buNone/>
            </a:pPr>
            <a:endParaRPr lang="en-GB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463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4621">
        <p:split orient="vert"/>
      </p:transition>
    </mc:Choice>
    <mc:Fallback xmlns="">
      <p:transition spd="slow" advTm="44621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 are we?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257" y="1556792"/>
            <a:ext cx="8229600" cy="122413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GB" dirty="0" smtClean="0"/>
              <a:t>Under the auspices of the Marlow Society</a:t>
            </a:r>
          </a:p>
          <a:p>
            <a:pPr>
              <a:buFont typeface="Wingdings" pitchFamily="2" charset="2"/>
              <a:buChar char="v"/>
            </a:pPr>
            <a:r>
              <a:rPr lang="en-GB" dirty="0" smtClean="0"/>
              <a:t>Strong links with Marlow Museum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718810"/>
            <a:ext cx="8136904" cy="6102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807" y="4896163"/>
            <a:ext cx="3502668" cy="2627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552" y="2636912"/>
            <a:ext cx="784887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GB" sz="2800" dirty="0">
                <a:latin typeface="Calibri" pitchFamily="34" charset="0"/>
              </a:rPr>
              <a:t>A </a:t>
            </a:r>
            <a:r>
              <a:rPr lang="en-GB" sz="2800" dirty="0" smtClean="0">
                <a:latin typeface="Calibri" pitchFamily="34" charset="0"/>
              </a:rPr>
              <a:t>Marlow Society group teamed with </a:t>
            </a:r>
            <a:r>
              <a:rPr lang="en-GB" sz="2800" dirty="0">
                <a:latin typeface="Calibri" pitchFamily="34" charset="0"/>
              </a:rPr>
              <a:t>members of other local societies and </a:t>
            </a:r>
            <a:r>
              <a:rPr lang="en-GB" sz="2800" dirty="0" smtClean="0">
                <a:latin typeface="Calibri" pitchFamily="34" charset="0"/>
              </a:rPr>
              <a:t>Marlow Museum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GB" sz="2800" dirty="0" smtClean="0">
                <a:latin typeface="Calibri" pitchFamily="34" charset="0"/>
              </a:rPr>
              <a:t>People with wide </a:t>
            </a:r>
            <a:r>
              <a:rPr lang="en-GB" sz="2800" dirty="0">
                <a:latin typeface="Calibri" pitchFamily="34" charset="0"/>
              </a:rPr>
              <a:t>ranging </a:t>
            </a:r>
            <a:r>
              <a:rPr lang="en-GB" sz="2800" dirty="0" smtClean="0">
                <a:latin typeface="Calibri" pitchFamily="34" charset="0"/>
              </a:rPr>
              <a:t>interests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GB" sz="2800" dirty="0" smtClean="0">
                <a:latin typeface="Calibri" pitchFamily="34" charset="0"/>
              </a:rPr>
              <a:t>People with knowledge </a:t>
            </a:r>
            <a:r>
              <a:rPr lang="en-GB" sz="2800" dirty="0">
                <a:latin typeface="Calibri" pitchFamily="34" charset="0"/>
              </a:rPr>
              <a:t>of local activities, history, facilities, people </a:t>
            </a:r>
            <a:r>
              <a:rPr lang="en-GB" sz="2800" dirty="0" err="1" smtClean="0">
                <a:latin typeface="Calibri" pitchFamily="34" charset="0"/>
              </a:rPr>
              <a:t>etc</a:t>
            </a:r>
            <a:endParaRPr lang="en-GB" sz="2800" dirty="0" smtClean="0">
              <a:latin typeface="Calibri" pitchFamily="34" charset="0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GB" sz="2800" dirty="0" smtClean="0">
                <a:latin typeface="Calibri" pitchFamily="34" charset="0"/>
              </a:rPr>
              <a:t>We have worked with local </a:t>
            </a:r>
            <a:r>
              <a:rPr lang="en-GB" sz="2800" dirty="0">
                <a:latin typeface="Calibri" pitchFamily="34" charset="0"/>
              </a:rPr>
              <a:t>councils, companies, news media and </a:t>
            </a:r>
            <a:r>
              <a:rPr lang="en-GB" sz="2800" dirty="0" smtClean="0">
                <a:latin typeface="Calibri" pitchFamily="34" charset="0"/>
              </a:rPr>
              <a:t>publicity sources</a:t>
            </a:r>
            <a:endParaRPr lang="en-GB" sz="2800" dirty="0">
              <a:latin typeface="Calibri" pitchFamily="34" charset="0"/>
            </a:endParaRPr>
          </a:p>
          <a:p>
            <a:pPr marL="457200" indent="-457200">
              <a:buFont typeface="Wingdings" pitchFamily="2" charset="2"/>
              <a:buChar char="v"/>
            </a:pPr>
            <a:endParaRPr lang="en-GB" sz="2800" dirty="0">
              <a:latin typeface="Calibri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717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7480">
        <p14:gallery dir="l"/>
      </p:transition>
    </mc:Choice>
    <mc:Fallback xmlns="">
      <p:transition spd="slow" advTm="474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richerresourcespublications.com/images/photographs/B&amp;W/medium_format/man%20and%20wife%20under%20umbrell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13991"/>
            <a:ext cx="441007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0032" y="1484784"/>
            <a:ext cx="4258816" cy="482453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sz="3100" dirty="0" smtClean="0"/>
              <a:t>Act as a local umbrella organisation </a:t>
            </a:r>
          </a:p>
          <a:p>
            <a:pPr>
              <a:lnSpc>
                <a:spcPct val="120000"/>
              </a:lnSpc>
            </a:pPr>
            <a:r>
              <a:rPr lang="en-GB" sz="3100" dirty="0" smtClean="0"/>
              <a:t>Co-ordinate and encourage activities of local clubs</a:t>
            </a:r>
          </a:p>
          <a:p>
            <a:pPr>
              <a:lnSpc>
                <a:spcPct val="120000"/>
              </a:lnSpc>
            </a:pPr>
            <a:r>
              <a:rPr lang="en-GB" sz="3100" dirty="0" smtClean="0"/>
              <a:t>Focus attention and provide a link to relevant county and national programmes and organisations</a:t>
            </a:r>
          </a:p>
          <a:p>
            <a:pPr>
              <a:lnSpc>
                <a:spcPct val="120000"/>
              </a:lnSpc>
            </a:pPr>
            <a:r>
              <a:rPr lang="en-GB" sz="3100" dirty="0" smtClean="0"/>
              <a:t>Initiate specific (local) projects</a:t>
            </a:r>
          </a:p>
          <a:p>
            <a:pPr>
              <a:lnSpc>
                <a:spcPct val="120000"/>
              </a:lnSpc>
            </a:pPr>
            <a:r>
              <a:rPr lang="en-GB" sz="3100" dirty="0" smtClean="0"/>
              <a:t>Be a source of ideas and project lists and suggestions for other societies</a:t>
            </a:r>
          </a:p>
          <a:p>
            <a:pPr>
              <a:lnSpc>
                <a:spcPct val="120000"/>
              </a:lnSpc>
            </a:pPr>
            <a:r>
              <a:rPr lang="en-GB" sz="3100" dirty="0" smtClean="0"/>
              <a:t>Encourage </a:t>
            </a:r>
            <a:r>
              <a:rPr lang="en-GB" sz="3100" dirty="0"/>
              <a:t>others 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6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7853">
        <p:split orient="vert"/>
      </p:transition>
    </mc:Choice>
    <mc:Fallback xmlns="">
      <p:transition spd="slow" advTm="47853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4785"/>
            <a:ext cx="3704112" cy="49380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Marlow - WW</a:t>
            </a:r>
            <a:r>
              <a:rPr lang="en-GB" sz="6000" dirty="0" smtClean="0"/>
              <a:t>1</a:t>
            </a:r>
            <a:endParaRPr lang="en-GB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62872" cy="18431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600" b="1" dirty="0" smtClean="0"/>
              <a:t>The first person to die: </a:t>
            </a:r>
            <a:r>
              <a:rPr lang="en-GB" sz="1600" dirty="0" smtClean="0"/>
              <a:t/>
            </a:r>
            <a:br>
              <a:rPr lang="en-GB" sz="1600" dirty="0" smtClean="0"/>
            </a:br>
            <a:r>
              <a:rPr lang="en-US" sz="1600" dirty="0"/>
              <a:t>George Charles Percy Nicholls from the 3</a:t>
            </a:r>
            <a:r>
              <a:rPr lang="en-US" sz="1600" baseline="30000" dirty="0"/>
              <a:t>rd</a:t>
            </a:r>
            <a:r>
              <a:rPr lang="en-US" sz="1600" dirty="0"/>
              <a:t> Battalion Rifle Brigade (The Prince Consort's Own) </a:t>
            </a:r>
            <a:r>
              <a:rPr lang="en-US" sz="1600" dirty="0" smtClean="0"/>
              <a:t>was killed </a:t>
            </a:r>
            <a:r>
              <a:rPr lang="en-US" sz="1600" dirty="0"/>
              <a:t>in action </a:t>
            </a:r>
            <a:r>
              <a:rPr lang="en-US" sz="1600" dirty="0" smtClean="0"/>
              <a:t>at Flanders on 18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</a:t>
            </a:r>
            <a:r>
              <a:rPr lang="en-US" sz="1600" dirty="0"/>
              <a:t>October </a:t>
            </a:r>
            <a:r>
              <a:rPr lang="en-US" sz="1600" dirty="0" smtClean="0"/>
              <a:t>1914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84784"/>
            <a:ext cx="3704112" cy="493807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90886" y="3225907"/>
            <a:ext cx="4762872" cy="3196952"/>
          </a:xfrm>
          <a:prstGeom prst="rect">
            <a:avLst/>
          </a:prstGeom>
        </p:spPr>
        <p:txBody>
          <a:bodyPr vert="horz">
            <a:noAutofit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1600" b="1" dirty="0" smtClean="0"/>
              <a:t>The last person to die:</a:t>
            </a:r>
            <a:r>
              <a:rPr lang="en-US" sz="1600" dirty="0" smtClean="0"/>
              <a:t> </a:t>
            </a:r>
            <a:br>
              <a:rPr lang="en-US" sz="1600" dirty="0" smtClean="0"/>
            </a:br>
            <a:r>
              <a:rPr lang="en-US" sz="1600" dirty="0" smtClean="0"/>
              <a:t>Albert Todd Rifleman London Regiment  12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(County of London) Battalion (The Rangers). On 23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 October 1918</a:t>
            </a:r>
          </a:p>
          <a:p>
            <a:pPr>
              <a:lnSpc>
                <a:spcPct val="120000"/>
              </a:lnSpc>
            </a:pPr>
            <a:r>
              <a:rPr lang="en-US" sz="1600" dirty="0" smtClean="0"/>
              <a:t>Marlow’s WW1 death toll ran into the hundreds</a:t>
            </a:r>
          </a:p>
          <a:p>
            <a:pPr>
              <a:lnSpc>
                <a:spcPct val="120000"/>
              </a:lnSpc>
            </a:pPr>
            <a:r>
              <a:rPr lang="en-US" sz="1600" dirty="0" smtClean="0"/>
              <a:t>Several thousand Marlow people were injured</a:t>
            </a:r>
          </a:p>
          <a:p>
            <a:pPr>
              <a:lnSpc>
                <a:spcPct val="120000"/>
              </a:lnSpc>
            </a:pPr>
            <a:r>
              <a:rPr lang="en-US" sz="1600" dirty="0" smtClean="0"/>
              <a:t>Marlow has WW1 training trenches</a:t>
            </a:r>
            <a:endParaRPr lang="en-GB" sz="1600" dirty="0"/>
          </a:p>
          <a:p>
            <a:r>
              <a:rPr lang="en-GB" sz="1600" dirty="0" smtClean="0"/>
              <a:t>Marlow men fought in </a:t>
            </a:r>
            <a:r>
              <a:rPr lang="en-GB" sz="1600" dirty="0"/>
              <a:t>France, particularly </a:t>
            </a:r>
            <a:r>
              <a:rPr lang="en-GB" sz="1600" dirty="0" smtClean="0"/>
              <a:t>Flanders, Italy, </a:t>
            </a:r>
            <a:r>
              <a:rPr lang="en-GB" sz="1600" dirty="0" err="1" smtClean="0"/>
              <a:t>Pozières</a:t>
            </a:r>
            <a:r>
              <a:rPr lang="en-GB" sz="1600" dirty="0" smtClean="0"/>
              <a:t>, and </a:t>
            </a:r>
            <a:r>
              <a:rPr lang="en-GB" sz="1600" dirty="0" err="1" smtClean="0"/>
              <a:t>Fromelles</a:t>
            </a:r>
            <a:r>
              <a:rPr lang="en-GB" sz="1600" dirty="0" smtClean="0"/>
              <a:t>, as well as </a:t>
            </a:r>
            <a:r>
              <a:rPr lang="en-GB" sz="1600" dirty="0" err="1" smtClean="0"/>
              <a:t>Wieltje</a:t>
            </a:r>
            <a:r>
              <a:rPr lang="en-GB" sz="1600" dirty="0" smtClean="0"/>
              <a:t>, St </a:t>
            </a:r>
            <a:r>
              <a:rPr lang="en-GB" sz="1600" dirty="0" err="1" smtClean="0"/>
              <a:t>Julien</a:t>
            </a:r>
            <a:r>
              <a:rPr lang="en-GB" sz="1600" dirty="0" smtClean="0"/>
              <a:t> and Ypres in </a:t>
            </a:r>
            <a:r>
              <a:rPr lang="en-GB" sz="1600" dirty="0"/>
              <a:t>the Somme </a:t>
            </a:r>
            <a:endParaRPr lang="en-GB" sz="1600" dirty="0" smtClean="0"/>
          </a:p>
          <a:p>
            <a:r>
              <a:rPr lang="en-US" sz="1600" dirty="0" smtClean="0"/>
              <a:t>Marlow’s Victory Ball was a highlight of 1919</a:t>
            </a:r>
            <a:endParaRPr lang="en-GB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25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5769">
        <p14:gallery dir="l"/>
      </p:transition>
    </mc:Choice>
    <mc:Fallback xmlns="">
      <p:transition spd="slow" advTm="557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1" y="1332134"/>
            <a:ext cx="8800505" cy="4035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036496" cy="1143000"/>
          </a:xfrm>
        </p:spPr>
        <p:txBody>
          <a:bodyPr>
            <a:noAutofit/>
          </a:bodyPr>
          <a:lstStyle/>
          <a:p>
            <a:r>
              <a:rPr lang="en-GB" dirty="0" smtClean="0"/>
              <a:t>What do we aim to do?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547664" y="1750927"/>
            <a:ext cx="5328085" cy="258532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 smtClean="0">
                <a:solidFill>
                  <a:srgbClr val="FF0000"/>
                </a:solidFill>
                <a:latin typeface="Lucida Sans" pitchFamily="34" charset="0"/>
              </a:rPr>
              <a:t>Big</a:t>
            </a:r>
            <a:endParaRPr lang="en-GB" sz="6600" dirty="0">
              <a:solidFill>
                <a:srgbClr val="FF0000"/>
              </a:solidFill>
              <a:latin typeface="Lucida Sans" pitchFamily="34" charset="0"/>
            </a:endParaRPr>
          </a:p>
          <a:p>
            <a:pPr algn="ctr"/>
            <a:r>
              <a:rPr lang="en-GB" sz="6600" dirty="0" smtClean="0">
                <a:solidFill>
                  <a:srgbClr val="FF0000"/>
                </a:solidFill>
                <a:latin typeface="Lucida Sans" pitchFamily="34" charset="0"/>
              </a:rPr>
              <a:t>Goals</a:t>
            </a:r>
            <a:endParaRPr lang="en-GB" sz="6600" dirty="0">
              <a:solidFill>
                <a:srgbClr val="FF0000"/>
              </a:solidFill>
              <a:latin typeface="Lucida Sans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20938" y="5482170"/>
            <a:ext cx="2124236" cy="1197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5211" y="5726409"/>
            <a:ext cx="1512168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bg1"/>
                </a:solidFill>
                <a:latin typeface="Lucida Sans" pitchFamily="34" charset="0"/>
              </a:rPr>
              <a:t>Little </a:t>
            </a:r>
            <a:r>
              <a:rPr lang="en-GB" sz="2000" dirty="0">
                <a:solidFill>
                  <a:schemeClr val="bg1"/>
                </a:solidFill>
                <a:latin typeface="Lucida Sans" pitchFamily="34" charset="0"/>
              </a:rPr>
              <a:t>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477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9763">
        <p:split orient="vert"/>
      </p:transition>
    </mc:Choice>
    <mc:Fallback xmlns="">
      <p:transition spd="slow" advTm="9763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 smtClean="0"/>
              <a:t>Big Goals</a:t>
            </a:r>
            <a:endParaRPr lang="en-GB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285" y="1669603"/>
            <a:ext cx="8579296" cy="648072"/>
          </a:xfrm>
        </p:spPr>
        <p:txBody>
          <a:bodyPr>
            <a:normAutofit/>
          </a:bodyPr>
          <a:lstStyle/>
          <a:p>
            <a:r>
              <a:rPr lang="en-GB" dirty="0" smtClean="0"/>
              <a:t>Formal launch and website</a:t>
            </a:r>
            <a:endParaRPr lang="en-GB" dirty="0"/>
          </a:p>
          <a:p>
            <a:pPr lvl="0"/>
            <a:endParaRPr lang="en-GB" dirty="0"/>
          </a:p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412776"/>
            <a:ext cx="2736429" cy="239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http://content.mycutegraphics.com/graphics/teacher/teacher-at-smartboa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122" y="1078131"/>
            <a:ext cx="3453306" cy="30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03" y="1530023"/>
            <a:ext cx="3553025" cy="2160239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62882" y="6006863"/>
            <a:ext cx="8579296" cy="82905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End of </a:t>
            </a:r>
            <a:r>
              <a:rPr lang="en-GB" dirty="0" smtClean="0"/>
              <a:t>War Ball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7504" y="3377882"/>
            <a:ext cx="8369558" cy="6622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Series of multi-society lectures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7504" y="2775167"/>
            <a:ext cx="8359214" cy="54485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 smtClean="0"/>
              <a:t>Plaques </a:t>
            </a:r>
            <a:r>
              <a:rPr lang="en-GB" dirty="0"/>
              <a:t>for the fallen / wounded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0874" y="3968098"/>
            <a:ext cx="8369558" cy="64807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Other events – especially with schools</a:t>
            </a:r>
            <a:endParaRPr lang="en-GB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62882" y="5185357"/>
            <a:ext cx="8888546" cy="907939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dirty="0" smtClean="0"/>
              <a:t>Weekend Event – perhaps including a camp at WW1 trenches </a:t>
            </a:r>
          </a:p>
          <a:p>
            <a:pPr marL="13716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07504" y="4616170"/>
            <a:ext cx="8369558" cy="5760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Garden of remembrance</a:t>
            </a:r>
          </a:p>
          <a:p>
            <a:pPr marL="13716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0874" y="2173659"/>
            <a:ext cx="8369558" cy="53526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 smtClean="0"/>
              <a:t>Local research &amp; database</a:t>
            </a:r>
          </a:p>
          <a:p>
            <a:pPr marL="13716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477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3395">
        <p14:gallery dir="l"/>
      </p:transition>
    </mc:Choice>
    <mc:Fallback xmlns="">
      <p:transition spd="slow" advTm="633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1" grpId="0"/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Little Goals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3888" y="1484784"/>
            <a:ext cx="5266928" cy="470916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GB" sz="3000" dirty="0" smtClean="0"/>
              <a:t>Study days</a:t>
            </a:r>
            <a:endParaRPr lang="en-GB" sz="3000" dirty="0"/>
          </a:p>
          <a:p>
            <a:pPr lvl="0"/>
            <a:r>
              <a:rPr lang="en-GB" sz="3000" dirty="0" smtClean="0"/>
              <a:t>Memorials </a:t>
            </a:r>
            <a:r>
              <a:rPr lang="en-GB" sz="3000" dirty="0"/>
              <a:t>/ existing monuments</a:t>
            </a:r>
          </a:p>
          <a:p>
            <a:pPr lvl="0"/>
            <a:r>
              <a:rPr lang="en-GB" sz="3000" dirty="0"/>
              <a:t>Trips (France/ local trenches, </a:t>
            </a:r>
            <a:r>
              <a:rPr lang="en-GB" sz="3000" dirty="0" smtClean="0"/>
              <a:t>Museums) </a:t>
            </a:r>
            <a:endParaRPr lang="en-GB" sz="3000" dirty="0"/>
          </a:p>
          <a:p>
            <a:r>
              <a:rPr lang="en-GB" sz="3000" dirty="0"/>
              <a:t>Talks – partly under other </a:t>
            </a:r>
            <a:r>
              <a:rPr lang="en-GB" sz="3000" dirty="0" smtClean="0"/>
              <a:t>societies, </a:t>
            </a:r>
            <a:r>
              <a:rPr lang="en-GB" sz="3000" dirty="0"/>
              <a:t>Trenches,  Zeppelins, local people in battles, the home </a:t>
            </a:r>
            <a:r>
              <a:rPr lang="en-GB" sz="3000" dirty="0" smtClean="0"/>
              <a:t>front</a:t>
            </a:r>
          </a:p>
          <a:p>
            <a:pPr lvl="0"/>
            <a:r>
              <a:rPr lang="en-GB" sz="3000" dirty="0" smtClean="0"/>
              <a:t>School productions</a:t>
            </a:r>
          </a:p>
          <a:p>
            <a:pPr lvl="0"/>
            <a:r>
              <a:rPr lang="en-GB" sz="3000" dirty="0" smtClean="0"/>
              <a:t>School projects</a:t>
            </a:r>
          </a:p>
          <a:p>
            <a:pPr lvl="0"/>
            <a:r>
              <a:rPr lang="en-GB" sz="3000" dirty="0"/>
              <a:t>School competition</a:t>
            </a:r>
          </a:p>
          <a:p>
            <a:pPr lvl="0"/>
            <a:r>
              <a:rPr lang="en-GB" sz="3000" dirty="0"/>
              <a:t>Get library to add WW1 books </a:t>
            </a:r>
            <a:endParaRPr lang="en-GB" sz="3000" dirty="0" smtClean="0"/>
          </a:p>
          <a:p>
            <a:pPr lvl="0"/>
            <a:r>
              <a:rPr lang="en-GB" sz="3000" dirty="0" smtClean="0"/>
              <a:t>Poppy involvement</a:t>
            </a:r>
          </a:p>
          <a:p>
            <a:pPr lvl="0"/>
            <a:r>
              <a:rPr lang="en-GB" sz="3000" dirty="0" smtClean="0"/>
              <a:t>Film </a:t>
            </a:r>
            <a:r>
              <a:rPr lang="en-GB" sz="3000" dirty="0"/>
              <a:t>evenings</a:t>
            </a:r>
          </a:p>
          <a:p>
            <a:pPr lvl="0"/>
            <a:r>
              <a:rPr lang="en-GB" sz="3000" dirty="0" smtClean="0"/>
              <a:t>Carnival participation</a:t>
            </a:r>
          </a:p>
          <a:p>
            <a:pPr lvl="0"/>
            <a:r>
              <a:rPr lang="en-GB" sz="3000" dirty="0" smtClean="0"/>
              <a:t>Museum </a:t>
            </a:r>
            <a:r>
              <a:rPr lang="en-GB" sz="3000" dirty="0"/>
              <a:t>/ a portable display (Schools / Library </a:t>
            </a:r>
            <a:r>
              <a:rPr lang="en-GB" sz="3000" dirty="0" err="1"/>
              <a:t>etc</a:t>
            </a:r>
            <a:r>
              <a:rPr lang="en-GB" sz="3000" dirty="0"/>
              <a:t>)</a:t>
            </a:r>
          </a:p>
          <a:p>
            <a:pPr lvl="0"/>
            <a:r>
              <a:rPr lang="en-GB" sz="3000" dirty="0"/>
              <a:t>Marching regiment (parade – Carnival)</a:t>
            </a:r>
          </a:p>
          <a:p>
            <a:pPr lvl="0"/>
            <a:r>
              <a:rPr lang="en-GB" sz="3000" dirty="0" smtClean="0"/>
              <a:t>Visits</a:t>
            </a:r>
            <a:r>
              <a:rPr lang="en-GB" sz="3000" dirty="0"/>
              <a:t>, </a:t>
            </a:r>
            <a:r>
              <a:rPr lang="en-GB" sz="3000" dirty="0" err="1"/>
              <a:t>inc</a:t>
            </a:r>
            <a:r>
              <a:rPr lang="en-GB" sz="3000" dirty="0"/>
              <a:t> Army Museum, Imperial War Museum – funding to take </a:t>
            </a:r>
            <a:r>
              <a:rPr lang="en-GB" sz="3000" dirty="0" smtClean="0"/>
              <a:t>coach </a:t>
            </a:r>
            <a:r>
              <a:rPr lang="en-GB" sz="3000" dirty="0"/>
              <a:t>of </a:t>
            </a:r>
            <a:r>
              <a:rPr lang="en-GB" sz="3000" dirty="0" smtClean="0"/>
              <a:t>school children)</a:t>
            </a:r>
            <a:endParaRPr lang="en-GB" sz="3000" dirty="0"/>
          </a:p>
          <a:p>
            <a:pPr lvl="0"/>
            <a:r>
              <a:rPr lang="en-GB" sz="3000" dirty="0" smtClean="0"/>
              <a:t>WW1 / 2 Cooking </a:t>
            </a:r>
            <a:r>
              <a:rPr lang="en-GB" sz="3000" dirty="0"/>
              <a:t>lessons</a:t>
            </a:r>
          </a:p>
          <a:p>
            <a:pPr lvl="0"/>
            <a:r>
              <a:rPr lang="en-GB" sz="3000" dirty="0" smtClean="0"/>
              <a:t>Enactments</a:t>
            </a:r>
            <a:endParaRPr lang="en-GB" sz="3000" dirty="0"/>
          </a:p>
          <a:p>
            <a:pPr lvl="0"/>
            <a:r>
              <a:rPr lang="en-GB" sz="3000" dirty="0"/>
              <a:t>Study Groups</a:t>
            </a:r>
          </a:p>
          <a:p>
            <a:pPr lvl="0"/>
            <a:r>
              <a:rPr lang="en-GB" sz="3000" dirty="0"/>
              <a:t>Local </a:t>
            </a:r>
            <a:r>
              <a:rPr lang="en-GB" sz="3000" dirty="0" smtClean="0"/>
              <a:t>Am-Dram,  poetry and musical evenings </a:t>
            </a:r>
          </a:p>
          <a:p>
            <a:pPr lvl="0"/>
            <a:r>
              <a:rPr lang="en-GB" sz="3000" dirty="0" smtClean="0"/>
              <a:t>Quiz </a:t>
            </a:r>
            <a:r>
              <a:rPr lang="en-GB" sz="3000" dirty="0"/>
              <a:t>evening(s)</a:t>
            </a:r>
          </a:p>
          <a:p>
            <a:pPr marL="137160" lvl="0" indent="0">
              <a:buNone/>
            </a:pP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1" y="1484784"/>
            <a:ext cx="3313320" cy="218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://www.culture24.org.uk/asset_arena/5/71/10175/v0_mas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73" y="3861048"/>
            <a:ext cx="2619375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477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9405">
        <p:split orient="vert"/>
      </p:transition>
    </mc:Choice>
    <mc:Fallback xmlns="">
      <p:transition spd="slow" advTm="59405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7.8|8.8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5|5|7.2|4.3|8.5|6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.4|4.3|5.2|1.4|7.9|6.8|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8|5.7|5.3|7.3|6.9|8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2.7|0.8|1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8|2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|8.2|9.1|7.9|6.3|7.6|6.2|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2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693</TotalTime>
  <Words>373</Words>
  <Application>Microsoft Office PowerPoint</Application>
  <PresentationFormat>On-screen Show (4:3)</PresentationFormat>
  <Paragraphs>72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Apex</vt:lpstr>
      <vt:lpstr>PowerPoint Presentation</vt:lpstr>
      <vt:lpstr>Objectives</vt:lpstr>
      <vt:lpstr>Principles</vt:lpstr>
      <vt:lpstr>Who are we?</vt:lpstr>
      <vt:lpstr>Role</vt:lpstr>
      <vt:lpstr>Marlow - WW1</vt:lpstr>
      <vt:lpstr>What do we aim to do? </vt:lpstr>
      <vt:lpstr>Big Goals</vt:lpstr>
      <vt:lpstr>Little Goals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Gerry</dc:creator>
  <cp:lastModifiedBy>Gerry</cp:lastModifiedBy>
  <cp:revision>41</cp:revision>
  <dcterms:created xsi:type="dcterms:W3CDTF">2013-07-18T15:14:31Z</dcterms:created>
  <dcterms:modified xsi:type="dcterms:W3CDTF">2013-09-11T18:13:25Z</dcterms:modified>
</cp:coreProperties>
</file>